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7" r:id="rId2"/>
    <p:sldId id="272" r:id="rId3"/>
    <p:sldId id="273" r:id="rId4"/>
    <p:sldId id="270" r:id="rId5"/>
    <p:sldId id="274" r:id="rId6"/>
    <p:sldId id="268" r:id="rId7"/>
    <p:sldId id="271" r:id="rId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4" autoAdjust="0"/>
    <p:restoredTop sz="75446"/>
  </p:normalViewPr>
  <p:slideViewPr>
    <p:cSldViewPr snapToGrid="0" snapToObjects="1">
      <p:cViewPr varScale="1">
        <p:scale>
          <a:sx n="88" d="100"/>
          <a:sy n="88" d="100"/>
        </p:scale>
        <p:origin x="2268"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27/07/2018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739AFC8-6D73-DB4A-AD1E-C7BD984116E4}" type="datetimeFigureOut">
              <a:rPr lang="en-US" smtClean="0"/>
              <a:t>7/27/2018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8BEB9D9-467F-354B-A8EA-A0C5E4C2E37F}" type="slidenum">
              <a:rPr lang="en-US" smtClean="0"/>
              <a:t>‹#›</a:t>
            </a:fld>
            <a:endParaRPr lang="en-US"/>
          </a:p>
        </p:txBody>
      </p:sp>
    </p:spTree>
    <p:extLst>
      <p:ext uri="{BB962C8B-B14F-4D97-AF65-F5344CB8AC3E}">
        <p14:creationId xmlns:p14="http://schemas.microsoft.com/office/powerpoint/2010/main" val="223890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From Presidents to republicans, </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princess's to priests, sex workers to politicians, </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activist to advocates, drug users to youth, transgender activists, movie stars to pop stars </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It is indeed difficult to do justice to the many varied community sessions and events that were covered in the conference program. This is a reflection of a few key issues as identified by the Community Rapporteur Team on sex, lies and AIDS conferences</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4F0E9463-2025-1349-8C30-6E7641B4486C}" type="slidenum">
              <a:rPr lang="en-US" smtClean="0"/>
              <a:t>1</a:t>
            </a:fld>
            <a:endParaRPr lang="en-US"/>
          </a:p>
        </p:txBody>
      </p:sp>
    </p:spTree>
    <p:extLst>
      <p:ext uri="{BB962C8B-B14F-4D97-AF65-F5344CB8AC3E}">
        <p14:creationId xmlns:p14="http://schemas.microsoft.com/office/powerpoint/2010/main" val="272888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narrative that we are close to ending AIDS was challenged at this conference. </a:t>
            </a:r>
            <a:r>
              <a:rPr lang="en-US" b="1" dirty="0" err="1">
                <a:solidFill>
                  <a:schemeClr val="bg1"/>
                </a:solidFill>
              </a:rPr>
              <a:t>Rethorics</a:t>
            </a:r>
            <a:r>
              <a:rPr lang="en-US" b="1" dirty="0">
                <a:solidFill>
                  <a:schemeClr val="bg1"/>
                </a:solidFill>
              </a:rPr>
              <a:t> around ending AIDS is giving a false impression</a:t>
            </a:r>
            <a:r>
              <a:rPr lang="mr-IN" b="1" dirty="0">
                <a:solidFill>
                  <a:schemeClr val="bg1"/>
                </a:solidFill>
              </a:rPr>
              <a:t>…</a:t>
            </a:r>
            <a:r>
              <a:rPr lang="en-US" b="1" dirty="0">
                <a:solidFill>
                  <a:schemeClr val="bg1"/>
                </a:solidFill>
              </a:rPr>
              <a:t> </a:t>
            </a:r>
          </a:p>
          <a:p>
            <a:r>
              <a:rPr lang="en-US" b="1" dirty="0">
                <a:solidFill>
                  <a:schemeClr val="bg1"/>
                </a:solidFill>
              </a:rPr>
              <a:t>We are not on track to global targets, </a:t>
            </a:r>
            <a:r>
              <a:rPr lang="en-US" b="1" dirty="0" err="1">
                <a:solidFill>
                  <a:schemeClr val="bg1"/>
                </a:solidFill>
              </a:rPr>
              <a:t>particularl</a:t>
            </a:r>
            <a:r>
              <a:rPr lang="en-US" b="1" baseline="0" dirty="0">
                <a:solidFill>
                  <a:schemeClr val="bg1"/>
                </a:solidFill>
              </a:rPr>
              <a:t> key  pops. How about 10</a:t>
            </a:r>
          </a:p>
          <a:p>
            <a:endParaRPr lang="en-US" b="1" dirty="0">
              <a:solidFill>
                <a:schemeClr val="bg1"/>
              </a:solidFill>
            </a:endParaRPr>
          </a:p>
          <a:p>
            <a:r>
              <a:rPr lang="en-US" dirty="0"/>
              <a:t>People see threats and opportunities for HIV in the new SDG era as we saw in an interactive debate format. </a:t>
            </a:r>
          </a:p>
          <a:p>
            <a:endParaRPr lang="en-US" dirty="0"/>
          </a:p>
          <a:p>
            <a:r>
              <a:rPr lang="en-US" sz="1200" kern="1200" dirty="0">
                <a:solidFill>
                  <a:schemeClr val="tx1"/>
                </a:solidFill>
                <a:effectLst/>
                <a:latin typeface="+mn-lt"/>
                <a:ea typeface="+mn-ea"/>
                <a:cs typeface="+mn-cs"/>
              </a:rPr>
              <a:t>We live in the times when democracy is in retreat, CS are under threat and ODA is stalling. The 2030 Agenda and SDGs are relevant discussion.  SDGs do recognize that other goals are linked to health. How to deal with the intersections between social determinants and vulnerability to HIV? </a:t>
            </a:r>
            <a:r>
              <a:rPr lang="en-US" sz="1200" kern="1200" dirty="0">
                <a:solidFill>
                  <a:srgbClr val="CCFFCC"/>
                </a:solidFill>
                <a:effectLst/>
                <a:latin typeface="+mn-lt"/>
                <a:ea typeface="+mn-ea"/>
                <a:cs typeface="+mn-cs"/>
              </a:rPr>
              <a:t>UHC crosses and addresses linkages, but to achieve it, HIV programs need to be carefully integrated </a:t>
            </a:r>
            <a:r>
              <a:rPr lang="en-US" sz="1200" kern="1200" dirty="0">
                <a:solidFill>
                  <a:schemeClr val="tx1"/>
                </a:solidFill>
                <a:effectLst/>
                <a:latin typeface="+mn-lt"/>
                <a:ea typeface="+mn-ea"/>
                <a:cs typeface="+mn-cs"/>
              </a:rPr>
              <a:t>and we should be careful not to lose strong CS engagement gained over the last decades. AIDS cannot get lost among the SDGs. </a:t>
            </a:r>
            <a:r>
              <a:rPr lang="en-US" sz="1200" b="1" kern="1200" dirty="0">
                <a:solidFill>
                  <a:schemeClr val="tx1"/>
                </a:solidFill>
                <a:effectLst/>
                <a:latin typeface="+mn-lt"/>
                <a:ea typeface="+mn-ea"/>
                <a:cs typeface="+mn-cs"/>
              </a:rPr>
              <a:t>Governments cannot use the 2030 Agenda to whitewash AIDS</a:t>
            </a:r>
            <a:r>
              <a:rPr lang="en-US" sz="1200" kern="1200" dirty="0">
                <a:solidFill>
                  <a:schemeClr val="tx1"/>
                </a:solidFill>
                <a:effectLst/>
                <a:latin typeface="+mn-lt"/>
                <a:ea typeface="+mn-ea"/>
                <a:cs typeface="+mn-cs"/>
              </a:rPr>
              <a:t>.</a:t>
            </a:r>
            <a:r>
              <a:rPr lang="en-US" dirty="0">
                <a:effectLst/>
              </a:rPr>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8BEB9D9-467F-354B-A8EA-A0C5E4C2E37F}" type="slidenum">
              <a:rPr lang="en-US" smtClean="0"/>
              <a:t>2</a:t>
            </a:fld>
            <a:endParaRPr lang="en-US"/>
          </a:p>
        </p:txBody>
      </p:sp>
    </p:spTree>
    <p:extLst>
      <p:ext uri="{BB962C8B-B14F-4D97-AF65-F5344CB8AC3E}">
        <p14:creationId xmlns:p14="http://schemas.microsoft.com/office/powerpoint/2010/main" val="112258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EB9D9-467F-354B-A8EA-A0C5E4C2E37F}" type="slidenum">
              <a:rPr lang="en-US" smtClean="0"/>
              <a:t>3</a:t>
            </a:fld>
            <a:endParaRPr lang="en-US"/>
          </a:p>
        </p:txBody>
      </p:sp>
    </p:spTree>
    <p:extLst>
      <p:ext uri="{BB962C8B-B14F-4D97-AF65-F5344CB8AC3E}">
        <p14:creationId xmlns:p14="http://schemas.microsoft.com/office/powerpoint/2010/main" val="199658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b="0" i="0" kern="1200" dirty="0">
                <a:solidFill>
                  <a:schemeClr val="tx1"/>
                </a:solidFill>
                <a:effectLst/>
                <a:latin typeface="+mn-lt"/>
                <a:ea typeface="+mn-ea"/>
                <a:cs typeface="+mn-cs"/>
              </a:rPr>
              <a:t>In 2016, approx. $190 million was allocated/budgeted for harm reduction – roughly the same amount as in 2007 and just 13% of the $1.5 billion that UNAIDS estimates is required for an effective response in LMICs</a:t>
            </a:r>
            <a:endParaRPr lang="en-US" dirty="0"/>
          </a:p>
        </p:txBody>
      </p:sp>
      <p:sp>
        <p:nvSpPr>
          <p:cNvPr id="4" name="Slide Number Placeholder 3"/>
          <p:cNvSpPr>
            <a:spLocks noGrp="1"/>
          </p:cNvSpPr>
          <p:nvPr>
            <p:ph type="sldNum" sz="quarter" idx="10"/>
          </p:nvPr>
        </p:nvSpPr>
        <p:spPr/>
        <p:txBody>
          <a:bodyPr/>
          <a:lstStyle/>
          <a:p>
            <a:fld id="{98BEB9D9-467F-354B-A8EA-A0C5E4C2E37F}" type="slidenum">
              <a:rPr lang="en-US" smtClean="0"/>
              <a:t>6</a:t>
            </a:fld>
            <a:endParaRPr lang="en-US"/>
          </a:p>
        </p:txBody>
      </p:sp>
    </p:spTree>
    <p:extLst>
      <p:ext uri="{BB962C8B-B14F-4D97-AF65-F5344CB8AC3E}">
        <p14:creationId xmlns:p14="http://schemas.microsoft.com/office/powerpoint/2010/main" val="301744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conversations about </a:t>
            </a:r>
            <a:r>
              <a:rPr lang="en-US" dirty="0" err="1"/>
              <a:t>PrEP</a:t>
            </a:r>
            <a:r>
              <a:rPr lang="en-US" dirty="0"/>
              <a:t>, more voices of transgender, sex workers, LGBTI activists – though not enough non-gay, people living with HIV</a:t>
            </a:r>
          </a:p>
          <a:p>
            <a:endParaRPr lang="en-US" dirty="0"/>
          </a:p>
          <a:p>
            <a:r>
              <a:rPr lang="en-US" dirty="0"/>
              <a:t>We – from all paths, academia, health, civil society</a:t>
            </a:r>
          </a:p>
        </p:txBody>
      </p:sp>
      <p:sp>
        <p:nvSpPr>
          <p:cNvPr id="4" name="Slide Number Placeholder 3"/>
          <p:cNvSpPr>
            <a:spLocks noGrp="1"/>
          </p:cNvSpPr>
          <p:nvPr>
            <p:ph type="sldNum" sz="quarter" idx="10"/>
          </p:nvPr>
        </p:nvSpPr>
        <p:spPr/>
        <p:txBody>
          <a:bodyPr/>
          <a:lstStyle/>
          <a:p>
            <a:fld id="{98BEB9D9-467F-354B-A8EA-A0C5E4C2E37F}" type="slidenum">
              <a:rPr lang="en-US" smtClean="0"/>
              <a:t>7</a:t>
            </a:fld>
            <a:endParaRPr lang="en-US"/>
          </a:p>
        </p:txBody>
      </p:sp>
    </p:spTree>
    <p:extLst>
      <p:ext uri="{BB962C8B-B14F-4D97-AF65-F5344CB8AC3E}">
        <p14:creationId xmlns:p14="http://schemas.microsoft.com/office/powerpoint/2010/main" val="3344643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euro.who.int/en/media-centre/events/events/2018/07/ministerial-policy-dialogue-on-hiv-and-related-comorbidities-in-eastern-europe-and-central-asia/quotes-and-success-stories-from-policy-dialogue-participants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C2FC98-F4E4-404D-8904-3FB108EAB959}"/>
              </a:ext>
            </a:extLst>
          </p:cNvPr>
          <p:cNvSpPr>
            <a:spLocks noGrp="1"/>
          </p:cNvSpPr>
          <p:nvPr>
            <p:ph type="title"/>
          </p:nvPr>
        </p:nvSpPr>
        <p:spPr/>
        <p:txBody>
          <a:bodyPr>
            <a:normAutofit fontScale="90000"/>
          </a:bodyPr>
          <a:lstStyle/>
          <a:p>
            <a:r>
              <a:rPr lang="en-US" dirty="0"/>
              <a:t>Community &amp; Leadership </a:t>
            </a:r>
            <a:r>
              <a:rPr lang="en-US" dirty="0" err="1"/>
              <a:t>Programme</a:t>
            </a:r>
            <a:r>
              <a:rPr lang="en-US" dirty="0"/>
              <a:t>: </a:t>
            </a:r>
            <a:r>
              <a:rPr lang="en-US" i="1" dirty="0"/>
              <a:t>Rapporteur team</a:t>
            </a:r>
          </a:p>
        </p:txBody>
      </p:sp>
      <p:sp>
        <p:nvSpPr>
          <p:cNvPr id="3" name="TextBox 2">
            <a:extLst>
              <a:ext uri="{FF2B5EF4-FFF2-40B4-BE49-F238E27FC236}">
                <a16:creationId xmlns:a16="http://schemas.microsoft.com/office/drawing/2014/main" xmlns="" id="{5FA67984-D0A3-A744-B3C7-0634476D7845}"/>
              </a:ext>
            </a:extLst>
          </p:cNvPr>
          <p:cNvSpPr txBox="1"/>
          <p:nvPr/>
        </p:nvSpPr>
        <p:spPr>
          <a:xfrm>
            <a:off x="371475" y="5448110"/>
            <a:ext cx="8209665" cy="923330"/>
          </a:xfrm>
          <a:prstGeom prst="rect">
            <a:avLst/>
          </a:prstGeom>
          <a:noFill/>
        </p:spPr>
        <p:txBody>
          <a:bodyPr wrap="square" rtlCol="0">
            <a:spAutoFit/>
          </a:bodyPr>
          <a:lstStyle/>
          <a:p>
            <a:pPr algn="ctr"/>
            <a:r>
              <a:rPr lang="en-US" b="1" dirty="0" err="1"/>
              <a:t>Oanh</a:t>
            </a:r>
            <a:r>
              <a:rPr lang="en-US" dirty="0"/>
              <a:t> (Vietnam), </a:t>
            </a:r>
            <a:r>
              <a:rPr lang="en-US" b="1" dirty="0" err="1"/>
              <a:t>Khatchig</a:t>
            </a:r>
            <a:r>
              <a:rPr lang="en-US" dirty="0"/>
              <a:t> (Lebanon), </a:t>
            </a:r>
          </a:p>
          <a:p>
            <a:pPr algn="ctr"/>
            <a:r>
              <a:rPr lang="en-US" b="1" dirty="0"/>
              <a:t>Melania</a:t>
            </a:r>
            <a:r>
              <a:rPr lang="en-US" dirty="0"/>
              <a:t> (Mexico), </a:t>
            </a:r>
            <a:r>
              <a:rPr lang="en-US" b="1" dirty="0"/>
              <a:t>Apostolos</a:t>
            </a:r>
            <a:r>
              <a:rPr lang="en-US" dirty="0"/>
              <a:t> (Greece), </a:t>
            </a:r>
            <a:r>
              <a:rPr lang="en-US" b="1" dirty="0" err="1"/>
              <a:t>Resty</a:t>
            </a:r>
            <a:r>
              <a:rPr lang="en-US" dirty="0"/>
              <a:t> (Uganda), </a:t>
            </a:r>
            <a:r>
              <a:rPr lang="en-US" b="1" dirty="0"/>
              <a:t>Raminta</a:t>
            </a:r>
            <a:r>
              <a:rPr lang="en-US" dirty="0"/>
              <a:t> (Lithuania), </a:t>
            </a:r>
          </a:p>
          <a:p>
            <a:pPr algn="ctr"/>
            <a:r>
              <a:rPr lang="en-US" b="1" dirty="0"/>
              <a:t>Mauro</a:t>
            </a:r>
            <a:r>
              <a:rPr lang="en-US" dirty="0"/>
              <a:t> (Italy/Switzerland), </a:t>
            </a:r>
            <a:r>
              <a:rPr lang="en-US" b="1" dirty="0"/>
              <a:t>Peter</a:t>
            </a:r>
            <a:r>
              <a:rPr lang="en-US" dirty="0"/>
              <a:t> (Germany)</a:t>
            </a:r>
          </a:p>
        </p:txBody>
      </p:sp>
      <p:sp>
        <p:nvSpPr>
          <p:cNvPr id="17" name="Content Placeholder 16">
            <a:extLst>
              <a:ext uri="{FF2B5EF4-FFF2-40B4-BE49-F238E27FC236}">
                <a16:creationId xmlns:a16="http://schemas.microsoft.com/office/drawing/2014/main" xmlns="" id="{612FB6CF-B53A-CB49-A205-58EE8A3D6C71}"/>
              </a:ext>
            </a:extLst>
          </p:cNvPr>
          <p:cNvSpPr>
            <a:spLocks noGrp="1"/>
          </p:cNvSpPr>
          <p:nvPr>
            <p:ph idx="1"/>
          </p:nvPr>
        </p:nvSpPr>
        <p:spPr>
          <a:xfrm>
            <a:off x="562860" y="1600201"/>
            <a:ext cx="8018280" cy="3957637"/>
          </a:xfrm>
        </p:spPr>
        <p:txBody>
          <a:bodyPr/>
          <a:lstStyle/>
          <a:p>
            <a:endParaRPr lang="en-US" dirty="0"/>
          </a:p>
          <a:p>
            <a:endParaRPr lang="en-US" dirty="0"/>
          </a:p>
          <a:p>
            <a:endParaRPr lang="en-US" dirty="0"/>
          </a:p>
        </p:txBody>
      </p:sp>
      <p:pic>
        <p:nvPicPr>
          <p:cNvPr id="18" name="Picture 17">
            <a:extLst>
              <a:ext uri="{FF2B5EF4-FFF2-40B4-BE49-F238E27FC236}">
                <a16:creationId xmlns:a16="http://schemas.microsoft.com/office/drawing/2014/main" xmlns="" id="{B5091C8B-EF65-CC4E-BCB9-E8ED6A55D494}"/>
              </a:ext>
            </a:extLst>
          </p:cNvPr>
          <p:cNvPicPr>
            <a:picLocks noChangeAspect="1"/>
          </p:cNvPicPr>
          <p:nvPr/>
        </p:nvPicPr>
        <p:blipFill>
          <a:blip r:embed="rId3"/>
          <a:stretch>
            <a:fillRect/>
          </a:stretch>
        </p:blipFill>
        <p:spPr>
          <a:xfrm>
            <a:off x="1938528" y="1600201"/>
            <a:ext cx="4919472" cy="3697692"/>
          </a:xfrm>
          <a:prstGeom prst="rect">
            <a:avLst/>
          </a:prstGeom>
        </p:spPr>
      </p:pic>
    </p:spTree>
    <p:extLst>
      <p:ext uri="{BB962C8B-B14F-4D97-AF65-F5344CB8AC3E}">
        <p14:creationId xmlns:p14="http://schemas.microsoft.com/office/powerpoint/2010/main" val="67041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0E330-D510-B942-B647-A80EC388B134}"/>
              </a:ext>
            </a:extLst>
          </p:cNvPr>
          <p:cNvSpPr>
            <a:spLocks noGrp="1"/>
          </p:cNvSpPr>
          <p:nvPr>
            <p:ph type="title"/>
          </p:nvPr>
        </p:nvSpPr>
        <p:spPr/>
        <p:txBody>
          <a:bodyPr>
            <a:normAutofit/>
          </a:bodyPr>
          <a:lstStyle/>
          <a:p>
            <a:r>
              <a:rPr lang="en-US" dirty="0"/>
              <a:t>SDG era</a:t>
            </a:r>
          </a:p>
        </p:txBody>
      </p:sp>
      <p:sp>
        <p:nvSpPr>
          <p:cNvPr id="3" name="Content Placeholder 2">
            <a:extLst>
              <a:ext uri="{FF2B5EF4-FFF2-40B4-BE49-F238E27FC236}">
                <a16:creationId xmlns:a16="http://schemas.microsoft.com/office/drawing/2014/main" xmlns="" id="{12E065E7-C4E4-3046-BA91-DA48E8B4B26A}"/>
              </a:ext>
            </a:extLst>
          </p:cNvPr>
          <p:cNvSpPr>
            <a:spLocks noGrp="1"/>
          </p:cNvSpPr>
          <p:nvPr>
            <p:ph idx="1"/>
          </p:nvPr>
        </p:nvSpPr>
        <p:spPr/>
        <p:txBody>
          <a:bodyPr>
            <a:normAutofit fontScale="92500" lnSpcReduction="20000"/>
          </a:bodyPr>
          <a:lstStyle/>
          <a:p>
            <a:r>
              <a:rPr lang="en-US" i="1" dirty="0">
                <a:solidFill>
                  <a:srgbClr val="0070C0"/>
                </a:solidFill>
              </a:rPr>
              <a:t>“We are not on track to end the HIV pandemic, and the discourse on ending AIDS has bred a dangerous complacency” </a:t>
            </a:r>
            <a:r>
              <a:rPr lang="en-US" dirty="0">
                <a:solidFill>
                  <a:srgbClr val="0070C0"/>
                </a:solidFill>
              </a:rPr>
              <a:t>(Peter Piot - IAS—</a:t>
            </a:r>
            <a:r>
              <a:rPr lang="en-US" i="1" dirty="0">
                <a:solidFill>
                  <a:srgbClr val="0070C0"/>
                </a:solidFill>
              </a:rPr>
              <a:t>Lancet </a:t>
            </a:r>
            <a:r>
              <a:rPr lang="en-US" dirty="0">
                <a:solidFill>
                  <a:srgbClr val="0070C0"/>
                </a:solidFill>
              </a:rPr>
              <a:t>Commission) </a:t>
            </a:r>
          </a:p>
          <a:p>
            <a:r>
              <a:rPr lang="en-US" dirty="0"/>
              <a:t>The narrative that we are close to ending AIDS was challenged</a:t>
            </a:r>
          </a:p>
          <a:p>
            <a:r>
              <a:rPr lang="en-US" dirty="0"/>
              <a:t>SDGs are relevant and enable UHC to address </a:t>
            </a:r>
            <a:r>
              <a:rPr lang="en-US" dirty="0" err="1"/>
              <a:t>intersectionalities</a:t>
            </a:r>
            <a:r>
              <a:rPr lang="en-US" dirty="0"/>
              <a:t>, social determinants, and vulnerability to HIV</a:t>
            </a:r>
          </a:p>
          <a:p>
            <a:r>
              <a:rPr lang="en-US" dirty="0"/>
              <a:t>But governments should not use the 2030 Agenda to whitewash AIDS. </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387883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B0B86-C48E-424E-9D1E-559DAAF19786}"/>
              </a:ext>
            </a:extLst>
          </p:cNvPr>
          <p:cNvSpPr>
            <a:spLocks noGrp="1"/>
          </p:cNvSpPr>
          <p:nvPr>
            <p:ph type="title"/>
          </p:nvPr>
        </p:nvSpPr>
        <p:spPr/>
        <p:txBody>
          <a:bodyPr>
            <a:normAutofit fontScale="90000"/>
          </a:bodyPr>
          <a:lstStyle/>
          <a:p>
            <a:r>
              <a:rPr lang="en-US" dirty="0"/>
              <a:t>Political environment and shrinking spaces for activism</a:t>
            </a:r>
          </a:p>
        </p:txBody>
      </p:sp>
      <p:sp>
        <p:nvSpPr>
          <p:cNvPr id="3" name="Content Placeholder 2">
            <a:extLst>
              <a:ext uri="{FF2B5EF4-FFF2-40B4-BE49-F238E27FC236}">
                <a16:creationId xmlns:a16="http://schemas.microsoft.com/office/drawing/2014/main" xmlns="" id="{D6D488EE-8BA3-144C-90A0-5E98388EDC5C}"/>
              </a:ext>
            </a:extLst>
          </p:cNvPr>
          <p:cNvSpPr>
            <a:spLocks noGrp="1"/>
          </p:cNvSpPr>
          <p:nvPr>
            <p:ph idx="1"/>
          </p:nvPr>
        </p:nvSpPr>
        <p:spPr>
          <a:xfrm>
            <a:off x="562860" y="1600201"/>
            <a:ext cx="8018280" cy="4745735"/>
          </a:xfrm>
        </p:spPr>
        <p:txBody>
          <a:bodyPr>
            <a:normAutofit fontScale="70000" lnSpcReduction="20000"/>
          </a:bodyPr>
          <a:lstStyle/>
          <a:p>
            <a:r>
              <a:rPr lang="en-US" dirty="0"/>
              <a:t>Emergence of political environment and forces that are anti-woman, anti-migrant, racist, homophobic, anti-key populations – this “othering” is the core of their ideology </a:t>
            </a:r>
          </a:p>
          <a:p>
            <a:r>
              <a:rPr lang="en-US" dirty="0"/>
              <a:t>Shrinking space for civil society is a reality of our times (US, Russia, Hungary, Kenya, Venezuela…)</a:t>
            </a:r>
          </a:p>
          <a:p>
            <a:r>
              <a:rPr lang="en-US" dirty="0"/>
              <a:t>Emerging experiences of resistance and new tactics to overcome new political environment</a:t>
            </a:r>
          </a:p>
          <a:p>
            <a:r>
              <a:rPr lang="en-US" dirty="0"/>
              <a:t>Human rights programming and advocacy should be funded, not to belong to the “1% club”. Donors should fund emergency support and invest more in advocacy </a:t>
            </a:r>
          </a:p>
          <a:p>
            <a:r>
              <a:rPr lang="en-US" dirty="0"/>
              <a:t>No 2020 conference in Trump’s America!</a:t>
            </a:r>
          </a:p>
          <a:p>
            <a:pPr lvl="4"/>
            <a:endParaRPr lang="en-US" dirty="0"/>
          </a:p>
          <a:p>
            <a:pPr marL="0" indent="0">
              <a:buNone/>
            </a:pPr>
            <a:r>
              <a:rPr lang="en-US" i="1" dirty="0">
                <a:solidFill>
                  <a:srgbClr val="0070C0"/>
                </a:solidFill>
              </a:rPr>
              <a:t>“When they try to silence us because our voices have traveled and amplified our spaces, we know we are doing something right” </a:t>
            </a:r>
            <a:r>
              <a:rPr lang="en-US" dirty="0">
                <a:solidFill>
                  <a:srgbClr val="0070C0"/>
                </a:solidFill>
              </a:rPr>
              <a:t>Shaun </a:t>
            </a:r>
            <a:r>
              <a:rPr lang="en-US" dirty="0" err="1">
                <a:solidFill>
                  <a:srgbClr val="0070C0"/>
                </a:solidFill>
              </a:rPr>
              <a:t>Mellors</a:t>
            </a:r>
            <a:r>
              <a:rPr lang="en-US" dirty="0">
                <a:solidFill>
                  <a:srgbClr val="0070C0"/>
                </a:solidFill>
              </a:rPr>
              <a:t>, International HIV/AIDS Alliance </a:t>
            </a:r>
          </a:p>
        </p:txBody>
      </p:sp>
    </p:spTree>
    <p:extLst>
      <p:ext uri="{BB962C8B-B14F-4D97-AF65-F5344CB8AC3E}">
        <p14:creationId xmlns:p14="http://schemas.microsoft.com/office/powerpoint/2010/main" val="88451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65790-0243-F34B-872C-775D3148DEB2}"/>
              </a:ext>
            </a:extLst>
          </p:cNvPr>
          <p:cNvSpPr>
            <a:spLocks noGrp="1"/>
          </p:cNvSpPr>
          <p:nvPr>
            <p:ph type="title"/>
          </p:nvPr>
        </p:nvSpPr>
        <p:spPr/>
        <p:txBody>
          <a:bodyPr/>
          <a:lstStyle/>
          <a:p>
            <a:r>
              <a:rPr lang="en-US" dirty="0"/>
              <a:t>Financing and sustainability</a:t>
            </a:r>
          </a:p>
        </p:txBody>
      </p:sp>
      <p:sp>
        <p:nvSpPr>
          <p:cNvPr id="3" name="Content Placeholder 2">
            <a:extLst>
              <a:ext uri="{FF2B5EF4-FFF2-40B4-BE49-F238E27FC236}">
                <a16:creationId xmlns:a16="http://schemas.microsoft.com/office/drawing/2014/main" xmlns="" id="{24375E90-1811-CE44-BF65-277A15E0C585}"/>
              </a:ext>
            </a:extLst>
          </p:cNvPr>
          <p:cNvSpPr>
            <a:spLocks noGrp="1"/>
          </p:cNvSpPr>
          <p:nvPr>
            <p:ph idx="1"/>
          </p:nvPr>
        </p:nvSpPr>
        <p:spPr>
          <a:xfrm>
            <a:off x="365760" y="1417639"/>
            <a:ext cx="8394192" cy="4964873"/>
          </a:xfrm>
        </p:spPr>
        <p:txBody>
          <a:bodyPr>
            <a:normAutofit fontScale="70000" lnSpcReduction="20000"/>
          </a:bodyPr>
          <a:lstStyle/>
          <a:p>
            <a:r>
              <a:rPr lang="en-US" dirty="0"/>
              <a:t>Projected funding is not sufficient to even sustain the current levels of response</a:t>
            </a:r>
          </a:p>
          <a:p>
            <a:r>
              <a:rPr lang="en-US" dirty="0"/>
              <a:t>Middle income country challenge as donors retreat </a:t>
            </a:r>
          </a:p>
          <a:p>
            <a:r>
              <a:rPr lang="en-US" dirty="0"/>
              <a:t>Increasing expectation that domestic funding is the  solution (illusion?)</a:t>
            </a:r>
          </a:p>
          <a:p>
            <a:r>
              <a:rPr lang="en-US" dirty="0"/>
              <a:t>But key populations and communities are unlikely to get funding from domestic sources</a:t>
            </a:r>
          </a:p>
          <a:p>
            <a:r>
              <a:rPr lang="en-US" dirty="0"/>
              <a:t>Treat the world: Work united across diseases for quality and affordable treatment for all</a:t>
            </a:r>
          </a:p>
          <a:p>
            <a:pPr lvl="1"/>
            <a:r>
              <a:rPr lang="en-US" i="1" dirty="0">
                <a:solidFill>
                  <a:srgbClr val="0070C0"/>
                </a:solidFill>
              </a:rPr>
              <a:t>“Pharma is still acting as an organized crime” (Global Village). Undue-high  profit “could be enough to cover global funding gaps for AIDS, TB and hepatitis” (Andrew Hill)</a:t>
            </a:r>
          </a:p>
          <a:p>
            <a:pPr lvl="1"/>
            <a:r>
              <a:rPr lang="en-US" dirty="0"/>
              <a:t>High level meeting on TB – missed chance? </a:t>
            </a:r>
          </a:p>
          <a:p>
            <a:r>
              <a:rPr lang="en-US" dirty="0"/>
              <a:t>Reintroduced and expanded Gag rule – impact on hundreds of NGOs including PEPFAR partners</a:t>
            </a:r>
          </a:p>
          <a:p>
            <a:endParaRPr lang="en-US" dirty="0"/>
          </a:p>
          <a:p>
            <a:endParaRPr lang="en-US" dirty="0"/>
          </a:p>
        </p:txBody>
      </p:sp>
    </p:spTree>
    <p:extLst>
      <p:ext uri="{BB962C8B-B14F-4D97-AF65-F5344CB8AC3E}">
        <p14:creationId xmlns:p14="http://schemas.microsoft.com/office/powerpoint/2010/main" val="37399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DFD5C-BD23-CD4D-A22E-94E55EEEBAFF}"/>
              </a:ext>
            </a:extLst>
          </p:cNvPr>
          <p:cNvSpPr>
            <a:spLocks noGrp="1"/>
          </p:cNvSpPr>
          <p:nvPr>
            <p:ph type="title"/>
          </p:nvPr>
        </p:nvSpPr>
        <p:spPr/>
        <p:txBody>
          <a:bodyPr>
            <a:normAutofit fontScale="90000"/>
          </a:bodyPr>
          <a:lstStyle/>
          <a:p>
            <a:r>
              <a:rPr lang="en-US" dirty="0"/>
              <a:t>Eastern Europe and Central Asia (EECA)</a:t>
            </a:r>
          </a:p>
        </p:txBody>
      </p:sp>
      <p:sp>
        <p:nvSpPr>
          <p:cNvPr id="3" name="Content Placeholder 2">
            <a:extLst>
              <a:ext uri="{FF2B5EF4-FFF2-40B4-BE49-F238E27FC236}">
                <a16:creationId xmlns:a16="http://schemas.microsoft.com/office/drawing/2014/main" xmlns="" id="{8C6A92FF-20A3-DD48-8BA4-ADDD4CDDA7ED}"/>
              </a:ext>
            </a:extLst>
          </p:cNvPr>
          <p:cNvSpPr>
            <a:spLocks noGrp="1"/>
          </p:cNvSpPr>
          <p:nvPr>
            <p:ph idx="1"/>
          </p:nvPr>
        </p:nvSpPr>
        <p:spPr>
          <a:xfrm>
            <a:off x="562860" y="1600201"/>
            <a:ext cx="8160516" cy="4525963"/>
          </a:xfrm>
        </p:spPr>
        <p:txBody>
          <a:bodyPr>
            <a:normAutofit fontScale="77500" lnSpcReduction="20000"/>
          </a:bodyPr>
          <a:lstStyle/>
          <a:p>
            <a:r>
              <a:rPr lang="en-US" dirty="0"/>
              <a:t>Why EECA: growing incidence, mortality and prevalence, </a:t>
            </a:r>
          </a:p>
          <a:p>
            <a:pPr lvl="1"/>
            <a:r>
              <a:rPr lang="en-US" dirty="0"/>
              <a:t>95% of new cases among key populations and their partners</a:t>
            </a:r>
          </a:p>
          <a:p>
            <a:pPr lvl="1"/>
            <a:r>
              <a:rPr lang="en-US" dirty="0"/>
              <a:t>Less than 40% of people receive ARV treatment</a:t>
            </a:r>
          </a:p>
          <a:p>
            <a:pPr lvl="1"/>
            <a:r>
              <a:rPr lang="en-US" dirty="0"/>
              <a:t>Different countries – different paths</a:t>
            </a:r>
          </a:p>
          <a:p>
            <a:r>
              <a:rPr lang="en-US" dirty="0"/>
              <a:t>Ministerial policy dialogue on HIV and related comorbidities (NL/WHO/UNAIDS)*: </a:t>
            </a:r>
          </a:p>
          <a:p>
            <a:pPr lvl="1"/>
            <a:r>
              <a:rPr lang="en-US" dirty="0"/>
              <a:t>progress in elimination of vertical transmission, increased domestic investments and creating efficiencies but work in  progress when it comes to serving and investing in communities and key populations</a:t>
            </a:r>
          </a:p>
          <a:p>
            <a:pPr lvl="1"/>
            <a:r>
              <a:rPr lang="en-US" dirty="0"/>
              <a:t>more regional dialogue and learning from each other needed</a:t>
            </a:r>
          </a:p>
          <a:p>
            <a:pPr lvl="1"/>
            <a:endParaRPr lang="en-US" dirty="0"/>
          </a:p>
          <a:p>
            <a:endParaRPr lang="en-US" dirty="0"/>
          </a:p>
          <a:p>
            <a:pPr lvl="1"/>
            <a:endParaRPr lang="en-US" dirty="0"/>
          </a:p>
          <a:p>
            <a:endParaRPr lang="en-US" dirty="0"/>
          </a:p>
        </p:txBody>
      </p:sp>
      <p:sp>
        <p:nvSpPr>
          <p:cNvPr id="4" name="TextBox 3">
            <a:extLst>
              <a:ext uri="{FF2B5EF4-FFF2-40B4-BE49-F238E27FC236}">
                <a16:creationId xmlns:a16="http://schemas.microsoft.com/office/drawing/2014/main" xmlns="" id="{106509DA-A73D-F840-A295-2E59421E3092}"/>
              </a:ext>
            </a:extLst>
          </p:cNvPr>
          <p:cNvSpPr txBox="1"/>
          <p:nvPr/>
        </p:nvSpPr>
        <p:spPr>
          <a:xfrm>
            <a:off x="1165860" y="6100977"/>
            <a:ext cx="7258050" cy="415498"/>
          </a:xfrm>
          <a:prstGeom prst="rect">
            <a:avLst/>
          </a:prstGeom>
          <a:noFill/>
        </p:spPr>
        <p:txBody>
          <a:bodyPr wrap="square" rtlCol="0">
            <a:spAutoFit/>
          </a:bodyPr>
          <a:lstStyle/>
          <a:p>
            <a:r>
              <a:rPr lang="en-US" sz="1050" dirty="0"/>
              <a:t>*More information: </a:t>
            </a:r>
            <a:r>
              <a:rPr lang="en-US" sz="1050" dirty="0">
                <a:hlinkClick r:id="rId2"/>
              </a:rPr>
              <a:t>http://www.euro.who.int/en/media-centre/events/events/2018/07/ministerial-policy-dialogue-on-hiv-and-related-comorbidities-in-eastern-europe-and-central-asia/quotes-and-success-stories-from-policy-dialogue-participants2</a:t>
            </a:r>
            <a:r>
              <a:rPr lang="en-US" sz="1050" dirty="0"/>
              <a:t> </a:t>
            </a:r>
          </a:p>
        </p:txBody>
      </p:sp>
    </p:spTree>
    <p:extLst>
      <p:ext uri="{BB962C8B-B14F-4D97-AF65-F5344CB8AC3E}">
        <p14:creationId xmlns:p14="http://schemas.microsoft.com/office/powerpoint/2010/main" val="316216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D5789-6AF9-8346-81F3-A8E2464924D6}"/>
              </a:ext>
            </a:extLst>
          </p:cNvPr>
          <p:cNvSpPr>
            <a:spLocks noGrp="1"/>
          </p:cNvSpPr>
          <p:nvPr>
            <p:ph type="title"/>
          </p:nvPr>
        </p:nvSpPr>
        <p:spPr/>
        <p:txBody>
          <a:bodyPr>
            <a:normAutofit/>
          </a:bodyPr>
          <a:lstStyle/>
          <a:p>
            <a:r>
              <a:rPr lang="en-US" dirty="0"/>
              <a:t>Failing people who use drugs</a:t>
            </a:r>
          </a:p>
        </p:txBody>
      </p:sp>
      <p:sp>
        <p:nvSpPr>
          <p:cNvPr id="3" name="Content Placeholder 2">
            <a:extLst>
              <a:ext uri="{FF2B5EF4-FFF2-40B4-BE49-F238E27FC236}">
                <a16:creationId xmlns:a16="http://schemas.microsoft.com/office/drawing/2014/main" xmlns="" id="{02D6753F-6B67-C644-8712-EB9194E1BE21}"/>
              </a:ext>
            </a:extLst>
          </p:cNvPr>
          <p:cNvSpPr>
            <a:spLocks noGrp="1"/>
          </p:cNvSpPr>
          <p:nvPr>
            <p:ph idx="1"/>
          </p:nvPr>
        </p:nvSpPr>
        <p:spPr>
          <a:xfrm>
            <a:off x="420624" y="1712118"/>
            <a:ext cx="8357616" cy="4505801"/>
          </a:xfrm>
        </p:spPr>
        <p:txBody>
          <a:bodyPr>
            <a:normAutofit fontScale="77500" lnSpcReduction="20000"/>
          </a:bodyPr>
          <a:lstStyle/>
          <a:p>
            <a:r>
              <a:rPr lang="en-US" i="1" dirty="0">
                <a:solidFill>
                  <a:srgbClr val="0070C0"/>
                </a:solidFill>
              </a:rPr>
              <a:t>“PWID is the only key population where life expectancy has declined over the last years.” (M-</a:t>
            </a:r>
            <a:r>
              <a:rPr lang="en-US" dirty="0">
                <a:solidFill>
                  <a:srgbClr val="0070C0"/>
                </a:solidFill>
              </a:rPr>
              <a:t>J </a:t>
            </a:r>
            <a:r>
              <a:rPr lang="en-US" dirty="0" err="1">
                <a:solidFill>
                  <a:srgbClr val="0070C0"/>
                </a:solidFill>
              </a:rPr>
              <a:t>Milloy</a:t>
            </a:r>
            <a:r>
              <a:rPr lang="en-US" dirty="0">
                <a:solidFill>
                  <a:srgbClr val="0070C0"/>
                </a:solidFill>
              </a:rPr>
              <a:t>, from the BC Centre or Excellence in HIV/AIDS, Canada</a:t>
            </a:r>
            <a:r>
              <a:rPr lang="en-US" i="1" dirty="0">
                <a:solidFill>
                  <a:srgbClr val="0070C0"/>
                </a:solidFill>
              </a:rPr>
              <a:t>)</a:t>
            </a:r>
          </a:p>
          <a:p>
            <a:pPr lvl="1"/>
            <a:endParaRPr lang="en-US" dirty="0">
              <a:solidFill>
                <a:schemeClr val="tx2"/>
              </a:solidFill>
            </a:endParaRPr>
          </a:p>
          <a:p>
            <a:r>
              <a:rPr lang="en-US" dirty="0"/>
              <a:t>Failing the targets </a:t>
            </a:r>
            <a:r>
              <a:rPr lang="en-US" dirty="0" smtClean="0"/>
              <a:t>(33% increase  instead of 50% reduction of </a:t>
            </a:r>
            <a:r>
              <a:rPr lang="en-US" smtClean="0"/>
              <a:t>new cases by 2015)</a:t>
            </a:r>
            <a:endParaRPr lang="en-US" dirty="0"/>
          </a:p>
          <a:p>
            <a:r>
              <a:rPr lang="en-US" dirty="0"/>
              <a:t>Overreliance on biotechnological </a:t>
            </a:r>
            <a:r>
              <a:rPr lang="en-US" dirty="0" smtClean="0"/>
              <a:t>technologies, little in community based approaches, literacy</a:t>
            </a:r>
            <a:endParaRPr lang="en-US" dirty="0"/>
          </a:p>
          <a:p>
            <a:r>
              <a:rPr lang="en-US" dirty="0"/>
              <a:t>Drug control taking lives</a:t>
            </a:r>
          </a:p>
          <a:p>
            <a:r>
              <a:rPr lang="en-US" dirty="0"/>
              <a:t>Investment: Just 13% of funding needed outside high income countries (HRI, 2018)</a:t>
            </a:r>
          </a:p>
          <a:p>
            <a:r>
              <a:rPr lang="en-US" dirty="0"/>
              <a:t>7.5% of drug control budget could fund the harm reduction gap</a:t>
            </a:r>
          </a:p>
          <a:p>
            <a:pPr marL="0" indent="0">
              <a:buNone/>
            </a:pPr>
            <a:endParaRPr lang="en-US" dirty="0"/>
          </a:p>
          <a:p>
            <a:endParaRPr lang="en-US" dirty="0"/>
          </a:p>
        </p:txBody>
      </p:sp>
    </p:spTree>
    <p:extLst>
      <p:ext uri="{BB962C8B-B14F-4D97-AF65-F5344CB8AC3E}">
        <p14:creationId xmlns:p14="http://schemas.microsoft.com/office/powerpoint/2010/main" val="110227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E7D20-0D47-1A4C-B260-6AAACD094CCC}"/>
              </a:ext>
            </a:extLst>
          </p:cNvPr>
          <p:cNvSpPr>
            <a:spLocks noGrp="1"/>
          </p:cNvSpPr>
          <p:nvPr>
            <p:ph type="title"/>
          </p:nvPr>
        </p:nvSpPr>
        <p:spPr/>
        <p:txBody>
          <a:bodyPr/>
          <a:lstStyle/>
          <a:p>
            <a:r>
              <a:rPr lang="en-US" dirty="0"/>
              <a:t>Solidarity, inclusion and dialogue</a:t>
            </a:r>
          </a:p>
        </p:txBody>
      </p:sp>
      <p:sp>
        <p:nvSpPr>
          <p:cNvPr id="3" name="Content Placeholder 2">
            <a:extLst>
              <a:ext uri="{FF2B5EF4-FFF2-40B4-BE49-F238E27FC236}">
                <a16:creationId xmlns:a16="http://schemas.microsoft.com/office/drawing/2014/main" xmlns="" id="{CCD3A3E2-E7AF-E048-A829-9F46729BC645}"/>
              </a:ext>
            </a:extLst>
          </p:cNvPr>
          <p:cNvSpPr>
            <a:spLocks noGrp="1"/>
          </p:cNvSpPr>
          <p:nvPr>
            <p:ph idx="1"/>
          </p:nvPr>
        </p:nvSpPr>
        <p:spPr>
          <a:xfrm>
            <a:off x="256032" y="1417639"/>
            <a:ext cx="8577072" cy="4763705"/>
          </a:xfrm>
        </p:spPr>
        <p:txBody>
          <a:bodyPr>
            <a:normAutofit fontScale="77500" lnSpcReduction="20000"/>
          </a:bodyPr>
          <a:lstStyle/>
          <a:p>
            <a:r>
              <a:rPr lang="en-US" dirty="0">
                <a:solidFill>
                  <a:srgbClr val="0070C0"/>
                </a:solidFill>
              </a:rPr>
              <a:t>“</a:t>
            </a:r>
            <a:r>
              <a:rPr lang="en-US" i="1" dirty="0">
                <a:solidFill>
                  <a:srgbClr val="0070C0"/>
                </a:solidFill>
              </a:rPr>
              <a:t>Don't call us 'hard to reach' just because you don't know how to reach us”, </a:t>
            </a:r>
            <a:r>
              <a:rPr lang="en-US" dirty="0">
                <a:solidFill>
                  <a:srgbClr val="0070C0"/>
                </a:solidFill>
              </a:rPr>
              <a:t>David Malebranche</a:t>
            </a:r>
            <a:endParaRPr lang="en-US" i="1" dirty="0">
              <a:solidFill>
                <a:srgbClr val="0070C0"/>
              </a:solidFill>
            </a:endParaRPr>
          </a:p>
          <a:p>
            <a:endParaRPr lang="en-US" i="1" dirty="0"/>
          </a:p>
          <a:p>
            <a:r>
              <a:rPr lang="en-US" dirty="0"/>
              <a:t>More youth, more community presence, new voices</a:t>
            </a:r>
          </a:p>
          <a:p>
            <a:r>
              <a:rPr lang="en-US" dirty="0"/>
              <a:t>A lot of messages of inclusion but some still left behind</a:t>
            </a:r>
          </a:p>
          <a:p>
            <a:r>
              <a:rPr lang="en-US" dirty="0"/>
              <a:t>Sometimes the sense of “echo chamber”, talking and working in silos</a:t>
            </a:r>
          </a:p>
          <a:p>
            <a:r>
              <a:rPr lang="en-US" dirty="0"/>
              <a:t>Several ministers of Health and Parliamentarians UNITE – but we need Ministers of Justice, Finance..</a:t>
            </a:r>
          </a:p>
          <a:p>
            <a:r>
              <a:rPr lang="en-US" dirty="0"/>
              <a:t>More solidarity within AIDS, and across other social movements</a:t>
            </a:r>
          </a:p>
          <a:p>
            <a:r>
              <a:rPr lang="en-US" dirty="0"/>
              <a:t>HIV is still political and we should reclaim </a:t>
            </a:r>
            <a:r>
              <a:rPr lang="en-US"/>
              <a:t>it !</a:t>
            </a:r>
            <a:endParaRPr lang="en-US" dirty="0"/>
          </a:p>
        </p:txBody>
      </p:sp>
    </p:spTree>
    <p:extLst>
      <p:ext uri="{BB962C8B-B14F-4D97-AF65-F5344CB8AC3E}">
        <p14:creationId xmlns:p14="http://schemas.microsoft.com/office/powerpoint/2010/main" val="3551884695"/>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6097</TotalTime>
  <Words>922</Words>
  <Application>Microsoft Office PowerPoint</Application>
  <PresentationFormat>On-screen Show (4:3)</PresentationFormat>
  <Paragraphs>74</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Mangal</vt:lpstr>
      <vt:lpstr>Raleway</vt:lpstr>
      <vt:lpstr>Roboto</vt:lpstr>
      <vt:lpstr>AIDS 2016_Template</vt:lpstr>
      <vt:lpstr>Community &amp; Leadership Programme: Rapporteur team</vt:lpstr>
      <vt:lpstr>SDG era</vt:lpstr>
      <vt:lpstr>Political environment and shrinking spaces for activism</vt:lpstr>
      <vt:lpstr>Financing and sustainability</vt:lpstr>
      <vt:lpstr>Eastern Europe and Central Asia (EECA)</vt:lpstr>
      <vt:lpstr>Failing people who use drugs</vt:lpstr>
      <vt:lpstr>Solidarity, inclusion and dialogue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Saal</cp:lastModifiedBy>
  <cp:revision>43</cp:revision>
  <cp:lastPrinted>2017-01-16T15:31:13Z</cp:lastPrinted>
  <dcterms:created xsi:type="dcterms:W3CDTF">2017-01-13T09:09:35Z</dcterms:created>
  <dcterms:modified xsi:type="dcterms:W3CDTF">2018-07-27T12:37:43Z</dcterms:modified>
</cp:coreProperties>
</file>